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9" r:id="rId6"/>
    <p:sldId id="277" r:id="rId7"/>
    <p:sldId id="278" r:id="rId8"/>
    <p:sldId id="263" r:id="rId9"/>
    <p:sldId id="270" r:id="rId10"/>
    <p:sldId id="258" r:id="rId11"/>
    <p:sldId id="271" r:id="rId12"/>
    <p:sldId id="272" r:id="rId13"/>
    <p:sldId id="273" r:id="rId14"/>
    <p:sldId id="275" r:id="rId15"/>
    <p:sldId id="280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niswon\Documents\Data\Git\gsflow\mfnwt.git\Examples\AgWaterUse\dEd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dEdQ!$V$8</c:f>
              <c:strCache>
                <c:ptCount val="1"/>
                <c:pt idx="0">
                  <c:v>Etww-ETa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dEdQ!$U$9:$U$13</c:f>
              <c:numCache>
                <c:formatCode>0.00E+00</c:formatCode>
                <c:ptCount val="5"/>
                <c:pt idx="0">
                  <c:v>0</c:v>
                </c:pt>
                <c:pt idx="1">
                  <c:v>1.166382059</c:v>
                </c:pt>
                <c:pt idx="2">
                  <c:v>1.6659254450000001</c:v>
                </c:pt>
                <c:pt idx="3">
                  <c:v>2.7616501090000001</c:v>
                </c:pt>
                <c:pt idx="4">
                  <c:v>2.7838073909999999</c:v>
                </c:pt>
              </c:numCache>
            </c:numRef>
          </c:xVal>
          <c:yVal>
            <c:numRef>
              <c:f>dEdQ!$V$9:$V$13</c:f>
              <c:numCache>
                <c:formatCode>0.0000E+00</c:formatCode>
                <c:ptCount val="5"/>
                <c:pt idx="0">
                  <c:v>2.5836179850000001</c:v>
                </c:pt>
                <c:pt idx="1">
                  <c:v>3.400249418</c:v>
                </c:pt>
                <c:pt idx="2">
                  <c:v>3.5097706309999999</c:v>
                </c:pt>
                <c:pt idx="3">
                  <c:v>3.7452385110000002</c:v>
                </c:pt>
                <c:pt idx="4">
                  <c:v>3.7497378879999999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0C-4A06-893F-AB343848C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5462568"/>
        <c:axId val="835457976"/>
      </c:scatterChart>
      <c:valAx>
        <c:axId val="835462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/>
                  <a:t>Irrigation rate, in cfs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457976"/>
        <c:crosses val="autoZero"/>
        <c:crossBetween val="midCat"/>
      </c:valAx>
      <c:valAx>
        <c:axId val="835457976"/>
        <c:scaling>
          <c:orientation val="minMax"/>
          <c:min val="2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dirty="0"/>
                  <a:t>Crop</a:t>
                </a:r>
                <a:r>
                  <a:rPr lang="en-US" sz="1600" b="0" baseline="0" dirty="0"/>
                  <a:t> consumption, in </a:t>
                </a:r>
                <a:r>
                  <a:rPr lang="en-US" sz="1600" b="0" baseline="0" dirty="0" err="1"/>
                  <a:t>cfs</a:t>
                </a:r>
                <a:endParaRPr lang="en-US" sz="1600" b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462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Package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pPr algn="ctr"/>
            <a:r>
              <a:rPr lang="en-US" dirty="0"/>
              <a:t>Impacts of field soil texture on NIWR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598A2-BBCB-4634-A6EB-C9066BCAF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1544" y="2076103"/>
            <a:ext cx="7275945" cy="34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27.5 hectares of irrigated fields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814" y="-862471"/>
            <a:ext cx="10315222" cy="2971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crop type (crop coefficient)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379" y="3429000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775B4-DE10-47A2-B6F1-9E980C817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6651" y="2763575"/>
            <a:ext cx="7727315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72" y="-787662"/>
            <a:ext cx="10315222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Irrigation amounts determined by minimizing ET deficit (Option 2)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3419" y="1751820"/>
            <a:ext cx="7722671" cy="6757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antecedent conditions on demand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414130-8BFA-4C80-AE9B-C2A029E62DED}"/>
              </a:ext>
            </a:extLst>
          </p:cNvPr>
          <p:cNvGrpSpPr/>
          <p:nvPr/>
        </p:nvGrpSpPr>
        <p:grpSpPr>
          <a:xfrm>
            <a:off x="1106068" y="2313897"/>
            <a:ext cx="9802097" cy="4332498"/>
            <a:chOff x="1350890" y="2461172"/>
            <a:chExt cx="9802097" cy="43324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2D3D08-2102-46CB-9EBE-18A57F39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890" y="2461172"/>
              <a:ext cx="9802097" cy="43324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C53B6B-2310-43CE-B37E-DE631AEBC30F}"/>
                </a:ext>
              </a:extLst>
            </p:cNvPr>
            <p:cNvSpPr txBox="1"/>
            <p:nvPr/>
          </p:nvSpPr>
          <p:spPr>
            <a:xfrm>
              <a:off x="6382327" y="5483237"/>
              <a:ext cx="2177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precipitation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59676-CCFF-4D4F-8870-BF70245786D9}"/>
                </a:ext>
              </a:extLst>
            </p:cNvPr>
            <p:cNvSpPr txBox="1"/>
            <p:nvPr/>
          </p:nvSpPr>
          <p:spPr>
            <a:xfrm>
              <a:off x="7647709" y="3811240"/>
              <a:ext cx="250741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annual irrigation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1D6D6B-FDA8-406F-92EF-3007CD84C0E8}"/>
                </a:ext>
              </a:extLst>
            </p:cNvPr>
            <p:cNvCxnSpPr/>
            <p:nvPr/>
          </p:nvCxnSpPr>
          <p:spPr>
            <a:xfrm flipV="1">
              <a:off x="9282545" y="3633533"/>
              <a:ext cx="0" cy="2423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95AD97-CD88-4C92-BD54-0750CB2D07AE}"/>
                </a:ext>
              </a:extLst>
            </p:cNvPr>
            <p:cNvCxnSpPr/>
            <p:nvPr/>
          </p:nvCxnSpPr>
          <p:spPr>
            <a:xfrm>
              <a:off x="9291782" y="4160517"/>
              <a:ext cx="0" cy="21192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DFEA1-5383-488E-8554-A78561CCF4EF}"/>
                </a:ext>
              </a:extLst>
            </p:cNvPr>
            <p:cNvSpPr txBox="1"/>
            <p:nvPr/>
          </p:nvSpPr>
          <p:spPr>
            <a:xfrm>
              <a:off x="3826441" y="5498219"/>
              <a:ext cx="212750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precipitation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3FCF8-3AFF-4AB3-A021-20DDC9047E67}"/>
                </a:ext>
              </a:extLst>
            </p:cNvPr>
            <p:cNvSpPr txBox="1"/>
            <p:nvPr/>
          </p:nvSpPr>
          <p:spPr>
            <a:xfrm>
              <a:off x="4539673" y="4676188"/>
              <a:ext cx="255711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annual irrigation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7BEC9-983A-4CE2-B07B-334002A32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54" y="4372446"/>
              <a:ext cx="0" cy="369451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166D53-0178-41B9-BDFD-360AFDA2E090}"/>
                </a:ext>
              </a:extLst>
            </p:cNvPr>
            <p:cNvCxnSpPr>
              <a:cxnSpLocks/>
            </p:cNvCxnSpPr>
            <p:nvPr/>
          </p:nvCxnSpPr>
          <p:spPr>
            <a:xfrm>
              <a:off x="6534726" y="5045520"/>
              <a:ext cx="0" cy="315213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5017" y="89647"/>
            <a:ext cx="10182207" cy="666910"/>
          </a:xfrm>
        </p:spPr>
        <p:txBody>
          <a:bodyPr>
            <a:normAutofit/>
          </a:bodyPr>
          <a:lstStyle/>
          <a:p>
            <a:r>
              <a:rPr lang="en-US" sz="3600" dirty="0"/>
              <a:t>Differences in irrigation options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4092B-4EC3-4CC2-927C-C2F43785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73" y="1151462"/>
            <a:ext cx="5730353" cy="569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43E4B7-D092-4701-8CF5-E95292BC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8" y="1151462"/>
            <a:ext cx="5730353" cy="569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3F658F-FE0C-4AC7-940B-5EB4E51DD7AC}"/>
              </a:ext>
            </a:extLst>
          </p:cNvPr>
          <p:cNvSpPr txBox="1"/>
          <p:nvPr/>
        </p:nvSpPr>
        <p:spPr>
          <a:xfrm>
            <a:off x="1663373" y="69240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Trigger (Option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19B38-4825-426C-BB3A-1BA9B808AC82}"/>
              </a:ext>
            </a:extLst>
          </p:cNvPr>
          <p:cNvSpPr txBox="1"/>
          <p:nvPr/>
        </p:nvSpPr>
        <p:spPr>
          <a:xfrm>
            <a:off x="7233079" y="661111"/>
            <a:ext cx="3970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ET Demand (option 2)</a:t>
            </a:r>
          </a:p>
        </p:txBody>
      </p:sp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830" y="-13172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445721" y="2279300"/>
            <a:ext cx="65220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demand calculation for GSFLOW, considers evolving water supply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change impacts on agriculture, low flows, groundwater levels, and reservoirs available through 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Facilitates integration with MODSIM (water-operations model) to represent prior appropriations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6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539" y="0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8326" y="2176664"/>
            <a:ext cx="35630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represent agriculture in regional water resources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Hydrology informs agricultural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71501-3151-4E4A-ADEC-84F8B15D810F}"/>
              </a:ext>
            </a:extLst>
          </p:cNvPr>
          <p:cNvSpPr txBox="1"/>
          <p:nvPr/>
        </p:nvSpPr>
        <p:spPr>
          <a:xfrm>
            <a:off x="4199621" y="4202149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Conjunctive       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0B8AE-D83E-48D5-8C5F-D6BA59B75394}"/>
              </a:ext>
            </a:extLst>
          </p:cNvPr>
          <p:cNvSpPr txBox="1"/>
          <p:nvPr/>
        </p:nvSpPr>
        <p:spPr>
          <a:xfrm>
            <a:off x="6092148" y="35406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4F66E-FFC7-4D1E-B9E3-E818BBA57873}"/>
              </a:ext>
            </a:extLst>
          </p:cNvPr>
          <p:cNvSpPr txBox="1"/>
          <p:nvPr/>
        </p:nvSpPr>
        <p:spPr>
          <a:xfrm>
            <a:off x="6135428" y="4863651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indus.), or shifts in land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2F044-CD96-4B48-BA31-01875067EC9E}"/>
              </a:ext>
            </a:extLst>
          </p:cNvPr>
          <p:cNvSpPr/>
          <p:nvPr/>
        </p:nvSpPr>
        <p:spPr>
          <a:xfrm>
            <a:off x="264871" y="5168823"/>
            <a:ext cx="5381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--Irrigation processes happen automatically in GSFLOW/MODFLOW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565616" y="2306501"/>
            <a:ext cx="4558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Irrigation demand evolves in time due to climate and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Irrigation demands are unique for each system and there are never good estimates of water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Estimating irrigation demands with GSFLOW provides unique capability</a:t>
            </a:r>
          </a:p>
          <a:p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8744828" cy="946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Irrigation option 1 (simple)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1764" y="2214595"/>
            <a:ext cx="8646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Specified Irrigation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supply limits irrigation and GW can be used to automatically supplement 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 and return flows simulated using efficiency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Return flows routed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D1FDA7-6708-40F6-8918-4F6B1858533A}"/>
              </a:ext>
            </a:extLst>
          </p:cNvPr>
          <p:cNvGrpSpPr/>
          <p:nvPr/>
        </p:nvGrpSpPr>
        <p:grpSpPr>
          <a:xfrm>
            <a:off x="9708111" y="1915229"/>
            <a:ext cx="1933875" cy="3018757"/>
            <a:chOff x="9366365" y="1989119"/>
            <a:chExt cx="1933875" cy="30187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93552E-2CCA-4392-A88E-B9B391574EF2}"/>
                </a:ext>
              </a:extLst>
            </p:cNvPr>
            <p:cNvSpPr txBox="1"/>
            <p:nvPr/>
          </p:nvSpPr>
          <p:spPr>
            <a:xfrm>
              <a:off x="9482081" y="1989119"/>
              <a:ext cx="181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Specify NIWR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969867-7BC3-4C3D-8F5D-27835BB02B6E}"/>
                </a:ext>
              </a:extLst>
            </p:cNvPr>
            <p:cNvSpPr txBox="1"/>
            <p:nvPr/>
          </p:nvSpPr>
          <p:spPr>
            <a:xfrm>
              <a:off x="9496917" y="2769971"/>
              <a:ext cx="1618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Divert SW</a:t>
              </a:r>
            </a:p>
            <a:p>
              <a:pPr algn="ctr"/>
              <a:r>
                <a:rPr lang="en-US" dirty="0"/>
                <a:t>Pump GW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5D4D10-D4E2-43B3-B133-33DB480E5375}"/>
                </a:ext>
              </a:extLst>
            </p:cNvPr>
            <p:cNvSpPr txBox="1"/>
            <p:nvPr/>
          </p:nvSpPr>
          <p:spPr>
            <a:xfrm>
              <a:off x="9366365" y="3842757"/>
              <a:ext cx="1933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Apply irrigation efficiencies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A716AA1B-77F4-4FFB-8CC5-1CAD8E9D7E25}"/>
                </a:ext>
              </a:extLst>
            </p:cNvPr>
            <p:cNvSpPr/>
            <p:nvPr/>
          </p:nvSpPr>
          <p:spPr>
            <a:xfrm>
              <a:off x="10262965" y="4525353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2377BB13-3B17-48D1-9D56-7D80ECD341F0}"/>
                </a:ext>
              </a:extLst>
            </p:cNvPr>
            <p:cNvSpPr/>
            <p:nvPr/>
          </p:nvSpPr>
          <p:spPr>
            <a:xfrm>
              <a:off x="10246459" y="2433464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04E25B78-FD5E-44D9-9D9E-402FBACC88F9}"/>
                </a:ext>
              </a:extLst>
            </p:cNvPr>
            <p:cNvSpPr/>
            <p:nvPr/>
          </p:nvSpPr>
          <p:spPr>
            <a:xfrm>
              <a:off x="10245979" y="3507908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EC9789-58A8-4C05-B456-C435E9974699}"/>
                </a:ext>
              </a:extLst>
            </p:cNvPr>
            <p:cNvSpPr txBox="1"/>
            <p:nvPr/>
          </p:nvSpPr>
          <p:spPr>
            <a:xfrm>
              <a:off x="9491507" y="4638544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AE7FD3-D82E-46AA-87E8-CFA2865376BC}"/>
              </a:ext>
            </a:extLst>
          </p:cNvPr>
          <p:cNvSpPr txBox="1"/>
          <p:nvPr/>
        </p:nvSpPr>
        <p:spPr>
          <a:xfrm>
            <a:off x="9708111" y="4826718"/>
            <a:ext cx="19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 return flows</a:t>
            </a:r>
          </a:p>
        </p:txBody>
      </p:sp>
    </p:spTree>
    <p:extLst>
      <p:ext uri="{BB962C8B-B14F-4D97-AF65-F5344CB8AC3E}">
        <p14:creationId xmlns:p14="http://schemas.microsoft.com/office/powerpoint/2010/main" val="25993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35FD4E02-35C3-4D08-A3BF-79ED66E96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270457"/>
              </p:ext>
            </p:extLst>
          </p:nvPr>
        </p:nvGraphicFramePr>
        <p:xfrm>
          <a:off x="2246019" y="3102427"/>
          <a:ext cx="6216579" cy="368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9522976" cy="94627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for NIWR-option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3669" y="1602744"/>
            <a:ext cx="864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Soil-water balance: actual ET (</a:t>
            </a:r>
            <a:r>
              <a:rPr lang="en-US" dirty="0" err="1"/>
              <a:t>ETa</a:t>
            </a:r>
            <a:r>
              <a:rPr lang="en-US" dirty="0"/>
              <a:t>) is a nonlinear function of NIWR, apply Newton’s method: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092E40-D566-4D0F-9341-62ADB282BAF6}"/>
              </a:ext>
            </a:extLst>
          </p:cNvPr>
          <p:cNvGrpSpPr/>
          <p:nvPr/>
        </p:nvGrpSpPr>
        <p:grpSpPr>
          <a:xfrm>
            <a:off x="29413" y="2341707"/>
            <a:ext cx="10200648" cy="694092"/>
            <a:chOff x="-117130" y="2666759"/>
            <a:chExt cx="10200648" cy="6940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D2F044-CD96-4B48-BA31-01875067EC9E}"/>
                    </a:ext>
                  </a:extLst>
                </p:cNvPr>
                <p:cNvSpPr/>
                <p:nvPr/>
              </p:nvSpPr>
              <p:spPr>
                <a:xfrm>
                  <a:off x="-117130" y="2678869"/>
                  <a:ext cx="5381864" cy="6819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𝑁𝐼𝑊𝑅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𝑁𝐼𝑊𝑅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D2F044-CD96-4B48-BA31-01875067E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7130" y="2678869"/>
                  <a:ext cx="5381864" cy="68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722C25C-374B-4F35-961C-7BE83F808959}"/>
                </a:ext>
              </a:extLst>
            </p:cNvPr>
            <p:cNvSpPr/>
            <p:nvPr/>
          </p:nvSpPr>
          <p:spPr>
            <a:xfrm>
              <a:off x="5015353" y="2854031"/>
              <a:ext cx="1057562" cy="109733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B1568D9-26C5-4223-859B-77DB4CCBF76A}"/>
                    </a:ext>
                  </a:extLst>
                </p:cNvPr>
                <p:cNvSpPr/>
                <p:nvPr/>
              </p:nvSpPr>
              <p:spPr>
                <a:xfrm>
                  <a:off x="6205533" y="2666759"/>
                  <a:ext cx="3877985" cy="5472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𝑁𝐼𝑊𝑅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	</a:t>
                  </a:r>
                  <a:endParaRPr lang="en-US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B1568D9-26C5-4223-859B-77DB4CCBF7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533" y="2666759"/>
                  <a:ext cx="3877985" cy="547266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ECC67D-F799-435E-9DEB-072F9B411A47}"/>
              </a:ext>
            </a:extLst>
          </p:cNvPr>
          <p:cNvSpPr txBox="1"/>
          <p:nvPr/>
        </p:nvSpPr>
        <p:spPr>
          <a:xfrm>
            <a:off x="4626636" y="391171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75041-DE64-4BF8-B345-342F9CE52422}"/>
              </a:ext>
            </a:extLst>
          </p:cNvPr>
          <p:cNvSpPr txBox="1"/>
          <p:nvPr/>
        </p:nvSpPr>
        <p:spPr>
          <a:xfrm>
            <a:off x="5595610" y="365752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98D57-E35A-490C-A18A-A97318BF9535}"/>
              </a:ext>
            </a:extLst>
          </p:cNvPr>
          <p:cNvSpPr txBox="1"/>
          <p:nvPr/>
        </p:nvSpPr>
        <p:spPr>
          <a:xfrm>
            <a:off x="7311938" y="32971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B99BC-FB95-4219-B3BB-F376903EAD45}"/>
              </a:ext>
            </a:extLst>
          </p:cNvPr>
          <p:cNvSpPr txBox="1"/>
          <p:nvPr/>
        </p:nvSpPr>
        <p:spPr>
          <a:xfrm>
            <a:off x="7829097" y="35484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C8D81-FB52-43BC-8E7F-65C362115B88}"/>
                  </a:ext>
                </a:extLst>
              </p:cNvPr>
              <p:cNvSpPr txBox="1"/>
              <p:nvPr/>
            </p:nvSpPr>
            <p:spPr>
              <a:xfrm>
                <a:off x="4234665" y="4884591"/>
                <a:ext cx="104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dirty="0"/>
                  <a:t>Q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C8D81-FB52-43BC-8E7F-65C36211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65" y="4884591"/>
                <a:ext cx="1048364" cy="369332"/>
              </a:xfrm>
              <a:prstGeom prst="rect">
                <a:avLst/>
              </a:prstGeom>
              <a:blipFill>
                <a:blip r:embed="rId5"/>
                <a:stretch>
                  <a:fillRect t="-8197" r="-40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358D2-EBBF-4868-A88B-A0DE88635BEA}"/>
              </a:ext>
            </a:extLst>
          </p:cNvPr>
          <p:cNvCxnSpPr>
            <a:cxnSpLocks/>
          </p:cNvCxnSpPr>
          <p:nvPr/>
        </p:nvCxnSpPr>
        <p:spPr>
          <a:xfrm flipV="1">
            <a:off x="4758847" y="4547334"/>
            <a:ext cx="0" cy="296737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CEA199-F154-4028-BF8D-B9454DD70AD8}"/>
              </a:ext>
            </a:extLst>
          </p:cNvPr>
          <p:cNvCxnSpPr>
            <a:cxnSpLocks/>
          </p:cNvCxnSpPr>
          <p:nvPr/>
        </p:nvCxnSpPr>
        <p:spPr>
          <a:xfrm>
            <a:off x="4370660" y="4846394"/>
            <a:ext cx="388187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615469"/>
            <a:chOff x="8893887" y="4021968"/>
            <a:chExt cx="3214041" cy="26154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615469"/>
              <a:chOff x="9429446" y="46827"/>
              <a:chExt cx="2668957" cy="2615469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92964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597C337-F7E5-4516-82F1-6C0FCC35D09A}"/>
              </a:ext>
            </a:extLst>
          </p:cNvPr>
          <p:cNvSpPr txBox="1"/>
          <p:nvPr/>
        </p:nvSpPr>
        <p:spPr>
          <a:xfrm>
            <a:off x="3255036" y="563721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4132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2637" y="1936313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is “triggered” by field conditions: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87607B-102C-45CA-985E-50EB24C23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16" y="822381"/>
            <a:ext cx="9246162" cy="6187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solution for NIWR-option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/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  <a:blipFill>
                <a:blip r:embed="rId2"/>
                <a:stretch>
                  <a:fillRect t="-109375" b="-16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/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72E5FB-9B2A-4DB5-A070-13CE878D4A6D}"/>
              </a:ext>
            </a:extLst>
          </p:cNvPr>
          <p:cNvSpPr txBox="1"/>
          <p:nvPr/>
        </p:nvSpPr>
        <p:spPr>
          <a:xfrm>
            <a:off x="850583" y="3507908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continues while: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3E345-D01E-44BA-B64C-592AEFB905B0}"/>
              </a:ext>
            </a:extLst>
          </p:cNvPr>
          <p:cNvSpPr txBox="1"/>
          <p:nvPr/>
        </p:nvSpPr>
        <p:spPr>
          <a:xfrm>
            <a:off x="850583" y="5039591"/>
            <a:ext cx="68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rate specified by user and can be supplemented by groundwater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8D3473-611C-4186-AE4F-D38225289444}"/>
              </a:ext>
            </a:extLst>
          </p:cNvPr>
          <p:cNvGrpSpPr/>
          <p:nvPr/>
        </p:nvGrpSpPr>
        <p:grpSpPr>
          <a:xfrm>
            <a:off x="9438971" y="1787133"/>
            <a:ext cx="2087786" cy="3565942"/>
            <a:chOff x="9438971" y="1787133"/>
            <a:chExt cx="2087786" cy="35659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0A95A7-B255-4C86-ABB2-657857E7CCBF}"/>
                </a:ext>
              </a:extLst>
            </p:cNvPr>
            <p:cNvSpPr txBox="1"/>
            <p:nvPr/>
          </p:nvSpPr>
          <p:spPr>
            <a:xfrm>
              <a:off x="9438971" y="1787133"/>
              <a:ext cx="181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Energy/water budget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B06BD7C-2D37-4FCB-9F1B-981FB24F7C1E}"/>
                    </a:ext>
                  </a:extLst>
                </p:cNvPr>
                <p:cNvSpPr txBox="1"/>
                <p:nvPr/>
              </p:nvSpPr>
              <p:spPr>
                <a:xfrm>
                  <a:off x="9496917" y="2769971"/>
                  <a:ext cx="16187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Calculate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B06BD7C-2D37-4FCB-9F1B-981FB24F7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6917" y="2769971"/>
                  <a:ext cx="1618757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22642" b="-102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9736462" y="3847896"/>
              <a:ext cx="1790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Divert SW, pump GW</a:t>
              </a: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873C09B0-F94C-4C2A-B7C8-E7FEDAD7150E}"/>
                </a:ext>
              </a:extLst>
            </p:cNvPr>
            <p:cNvSpPr/>
            <p:nvPr/>
          </p:nvSpPr>
          <p:spPr>
            <a:xfrm>
              <a:off x="10273687" y="4582665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92BFEFB-5B2F-4252-96B7-4C413819A6EB}"/>
                </a:ext>
              </a:extLst>
            </p:cNvPr>
            <p:cNvSpPr/>
            <p:nvPr/>
          </p:nvSpPr>
          <p:spPr>
            <a:xfrm>
              <a:off x="10246459" y="2433464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56BF16FF-9EA8-403C-B236-3931EB523D2B}"/>
                </a:ext>
              </a:extLst>
            </p:cNvPr>
            <p:cNvSpPr/>
            <p:nvPr/>
          </p:nvSpPr>
          <p:spPr>
            <a:xfrm>
              <a:off x="10273687" y="3507908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BE31D2-CF97-461B-9FCB-0721E810296D}"/>
                </a:ext>
              </a:extLst>
            </p:cNvPr>
            <p:cNvSpPr txBox="1"/>
            <p:nvPr/>
          </p:nvSpPr>
          <p:spPr>
            <a:xfrm>
              <a:off x="9622161" y="4983743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Irrigate 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3,440 acres of irrigated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32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Conjunctive-USE of Surface water and groundwater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540955-C136-41FE-86FD-765AB920826A}"/>
              </a:ext>
            </a:extLst>
          </p:cNvPr>
          <p:cNvGrpSpPr/>
          <p:nvPr/>
        </p:nvGrpSpPr>
        <p:grpSpPr>
          <a:xfrm>
            <a:off x="134083" y="2942068"/>
            <a:ext cx="5832592" cy="2799310"/>
            <a:chOff x="134083" y="2942068"/>
            <a:chExt cx="5832592" cy="27993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3BF2B-5B53-424F-833F-F35249E5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083" y="2942068"/>
              <a:ext cx="5832592" cy="27993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C33274-4654-4589-B5F3-350481AD0D3C}"/>
                </a:ext>
              </a:extLst>
            </p:cNvPr>
            <p:cNvSpPr/>
            <p:nvPr/>
          </p:nvSpPr>
          <p:spPr>
            <a:xfrm>
              <a:off x="562708" y="2961341"/>
              <a:ext cx="2934905" cy="2654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71976-1C1A-4451-AE7C-864B3D5DBD52}"/>
              </a:ext>
            </a:extLst>
          </p:cNvPr>
          <p:cNvGrpSpPr/>
          <p:nvPr/>
        </p:nvGrpSpPr>
        <p:grpSpPr>
          <a:xfrm>
            <a:off x="6096000" y="2961341"/>
            <a:ext cx="5829902" cy="2780037"/>
            <a:chOff x="6096000" y="2961341"/>
            <a:chExt cx="5829902" cy="2780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5AFB29-04F6-4098-AA84-B877590E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61341"/>
              <a:ext cx="5829902" cy="278003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21F7A-5D22-4094-81CF-EE0C813465AD}"/>
                </a:ext>
              </a:extLst>
            </p:cNvPr>
            <p:cNvSpPr/>
            <p:nvPr/>
          </p:nvSpPr>
          <p:spPr>
            <a:xfrm>
              <a:off x="6517341" y="2996509"/>
              <a:ext cx="2934905" cy="283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14603</TotalTime>
  <Words>512</Words>
  <Application>Microsoft Office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Irrigation option 1 (simple)</vt:lpstr>
      <vt:lpstr>solution for NIWR-option 2</vt:lpstr>
      <vt:lpstr>solution for NIWR-option 3</vt:lpstr>
      <vt:lpstr>Example problem 1</vt:lpstr>
      <vt:lpstr>Conjunctive-USE of Surface water and groundwater</vt:lpstr>
      <vt:lpstr>Impacts of field soil texture on NIWR</vt:lpstr>
      <vt:lpstr>Example problem 2  </vt:lpstr>
      <vt:lpstr>impacts of crop type (crop coefficient)</vt:lpstr>
      <vt:lpstr>Irrigation amounts determined by minimizing ET deficit (Option 2) </vt:lpstr>
      <vt:lpstr>Differences in irrigation options</vt:lpstr>
      <vt:lpstr>Summary</vt:lpstr>
      <vt:lpstr>Thank you!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191</cp:revision>
  <dcterms:created xsi:type="dcterms:W3CDTF">2017-12-13T18:00:20Z</dcterms:created>
  <dcterms:modified xsi:type="dcterms:W3CDTF">2019-04-17T20:44:10Z</dcterms:modified>
</cp:coreProperties>
</file>